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1576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MUSIC INDUSTRY DATA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4281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USING SQL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5227677"/>
            <a:ext cx="605075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Data-Driven Insights &amp; Growth Analysis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5743694"/>
            <a:ext cx="415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 YOGESH ADHANA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6624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461974"/>
            <a:ext cx="472487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33691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50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YOGESH ADHANA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9681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Email: yadhana12@gmail.com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861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LinkedIn: /yogesh-adhana-682ab5164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204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66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 of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074313"/>
            <a:ext cx="64111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MUSIC DATA ANALYSIS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4123253"/>
            <a:ext cx="7556421" cy="1689616"/>
          </a:xfrm>
          <a:prstGeom prst="roundRect">
            <a:avLst>
              <a:gd name="adj" fmla="val 2014"/>
            </a:avLst>
          </a:prstGeom>
          <a:solidFill>
            <a:srgbClr val="33221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4452104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406741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analyze music store sales data using SQL in order to identify revenue drivers, customer behavior, and genre trends, and translate data findings into actionable business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483" y="669727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OVERVIEW</a:t>
            </a:r>
            <a:endParaRPr lang="en-US" sz="1450" dirty="0"/>
          </a:p>
        </p:txBody>
      </p:sp>
      <p:sp>
        <p:nvSpPr>
          <p:cNvPr id="4" name="Text 1"/>
          <p:cNvSpPr/>
          <p:nvPr/>
        </p:nvSpPr>
        <p:spPr>
          <a:xfrm>
            <a:off x="6151483" y="928211"/>
            <a:ext cx="4982289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MUSIC INDUSTRY DATA SCHEMA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151483" y="1490663"/>
            <a:ext cx="3756303" cy="690324"/>
          </a:xfrm>
          <a:prstGeom prst="roundRect">
            <a:avLst>
              <a:gd name="adj" fmla="val 10597"/>
            </a:avLst>
          </a:prstGeom>
          <a:solidFill>
            <a:srgbClr val="464342"/>
          </a:solidFill>
          <a:ln w="15240">
            <a:solidFill>
              <a:srgbClr val="504D4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36243" y="1490663"/>
            <a:ext cx="60960" cy="690324"/>
          </a:xfrm>
          <a:prstGeom prst="roundRect">
            <a:avLst>
              <a:gd name="adj" fmla="val 30397"/>
            </a:avLst>
          </a:prstGeom>
          <a:solidFill>
            <a:srgbClr val="C49F8C"/>
          </a:solidFill>
          <a:ln/>
        </p:spPr>
      </p:sp>
      <p:sp>
        <p:nvSpPr>
          <p:cNvPr id="7" name="Text 4"/>
          <p:cNvSpPr/>
          <p:nvPr/>
        </p:nvSpPr>
        <p:spPr>
          <a:xfrm>
            <a:off x="6335911" y="1629370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335911" y="1889641"/>
            <a:ext cx="3433167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details and demographics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6151483" y="2248257"/>
            <a:ext cx="3756303" cy="690324"/>
          </a:xfrm>
          <a:prstGeom prst="roundRect">
            <a:avLst>
              <a:gd name="adj" fmla="val 10597"/>
            </a:avLst>
          </a:prstGeom>
          <a:solidFill>
            <a:srgbClr val="464342"/>
          </a:solidFill>
          <a:ln w="15240">
            <a:solidFill>
              <a:srgbClr val="504D4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36243" y="2248257"/>
            <a:ext cx="60960" cy="690324"/>
          </a:xfrm>
          <a:prstGeom prst="roundRect">
            <a:avLst>
              <a:gd name="adj" fmla="val 30397"/>
            </a:avLst>
          </a:prstGeom>
          <a:solidFill>
            <a:srgbClr val="C49F8C"/>
          </a:solidFill>
          <a:ln/>
        </p:spPr>
      </p:sp>
      <p:sp>
        <p:nvSpPr>
          <p:cNvPr id="11" name="Text 8"/>
          <p:cNvSpPr/>
          <p:nvPr/>
        </p:nvSpPr>
        <p:spPr>
          <a:xfrm>
            <a:off x="6335911" y="2386965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Invoice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335911" y="2647236"/>
            <a:ext cx="3433167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Purchase transactions and billing information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6151483" y="3005852"/>
            <a:ext cx="3756303" cy="690324"/>
          </a:xfrm>
          <a:prstGeom prst="roundRect">
            <a:avLst>
              <a:gd name="adj" fmla="val 10597"/>
            </a:avLst>
          </a:prstGeom>
          <a:solidFill>
            <a:srgbClr val="464342"/>
          </a:solidFill>
          <a:ln w="15240">
            <a:solidFill>
              <a:srgbClr val="504D4C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36243" y="3005852"/>
            <a:ext cx="60960" cy="690324"/>
          </a:xfrm>
          <a:prstGeom prst="roundRect">
            <a:avLst>
              <a:gd name="adj" fmla="val 30397"/>
            </a:avLst>
          </a:prstGeom>
          <a:solidFill>
            <a:srgbClr val="C49F8C"/>
          </a:solidFill>
          <a:ln/>
        </p:spPr>
      </p:sp>
      <p:sp>
        <p:nvSpPr>
          <p:cNvPr id="15" name="Text 12"/>
          <p:cNvSpPr/>
          <p:nvPr/>
        </p:nvSpPr>
        <p:spPr>
          <a:xfrm>
            <a:off x="6335911" y="3144560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InvoiceLine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335911" y="3404830"/>
            <a:ext cx="3433167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Individual items within each invoice</a:t>
            </a:r>
            <a:endParaRPr lang="en-US" sz="950" dirty="0"/>
          </a:p>
        </p:txBody>
      </p:sp>
      <p:sp>
        <p:nvSpPr>
          <p:cNvPr id="17" name="Shape 14"/>
          <p:cNvSpPr/>
          <p:nvPr/>
        </p:nvSpPr>
        <p:spPr>
          <a:xfrm>
            <a:off x="6151483" y="3763447"/>
            <a:ext cx="3756303" cy="690324"/>
          </a:xfrm>
          <a:prstGeom prst="roundRect">
            <a:avLst>
              <a:gd name="adj" fmla="val 10597"/>
            </a:avLst>
          </a:prstGeom>
          <a:solidFill>
            <a:srgbClr val="464342"/>
          </a:solidFill>
          <a:ln w="15240">
            <a:solidFill>
              <a:srgbClr val="504D4C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136243" y="3763447"/>
            <a:ext cx="60960" cy="690324"/>
          </a:xfrm>
          <a:prstGeom prst="roundRect">
            <a:avLst>
              <a:gd name="adj" fmla="val 30397"/>
            </a:avLst>
          </a:prstGeom>
          <a:solidFill>
            <a:srgbClr val="C49F8C"/>
          </a:solidFill>
          <a:ln/>
        </p:spPr>
      </p:sp>
      <p:sp>
        <p:nvSpPr>
          <p:cNvPr id="19" name="Text 16"/>
          <p:cNvSpPr/>
          <p:nvPr/>
        </p:nvSpPr>
        <p:spPr>
          <a:xfrm>
            <a:off x="6335911" y="3902154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6335911" y="4162425"/>
            <a:ext cx="3433167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Song-level details</a:t>
            </a:r>
            <a:endParaRPr lang="en-US" sz="950" dirty="0"/>
          </a:p>
        </p:txBody>
      </p:sp>
      <p:sp>
        <p:nvSpPr>
          <p:cNvPr id="21" name="Shape 18"/>
          <p:cNvSpPr/>
          <p:nvPr/>
        </p:nvSpPr>
        <p:spPr>
          <a:xfrm>
            <a:off x="6151483" y="4521041"/>
            <a:ext cx="3756303" cy="690324"/>
          </a:xfrm>
          <a:prstGeom prst="roundRect">
            <a:avLst>
              <a:gd name="adj" fmla="val 10597"/>
            </a:avLst>
          </a:prstGeom>
          <a:solidFill>
            <a:srgbClr val="464342"/>
          </a:solidFill>
          <a:ln w="15240">
            <a:solidFill>
              <a:srgbClr val="504D4C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6136243" y="4521041"/>
            <a:ext cx="60960" cy="690324"/>
          </a:xfrm>
          <a:prstGeom prst="roundRect">
            <a:avLst>
              <a:gd name="adj" fmla="val 30397"/>
            </a:avLst>
          </a:prstGeom>
          <a:solidFill>
            <a:srgbClr val="C49F8C"/>
          </a:solidFill>
          <a:ln/>
        </p:spPr>
      </p:sp>
      <p:sp>
        <p:nvSpPr>
          <p:cNvPr id="23" name="Text 20"/>
          <p:cNvSpPr/>
          <p:nvPr/>
        </p:nvSpPr>
        <p:spPr>
          <a:xfrm>
            <a:off x="6335911" y="4659749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Album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6335911" y="4920020"/>
            <a:ext cx="3433167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Album information</a:t>
            </a:r>
            <a:endParaRPr lang="en-US" sz="950" dirty="0"/>
          </a:p>
        </p:txBody>
      </p:sp>
      <p:sp>
        <p:nvSpPr>
          <p:cNvPr id="25" name="Shape 22"/>
          <p:cNvSpPr/>
          <p:nvPr/>
        </p:nvSpPr>
        <p:spPr>
          <a:xfrm>
            <a:off x="6151483" y="5278636"/>
            <a:ext cx="3756303" cy="690324"/>
          </a:xfrm>
          <a:prstGeom prst="roundRect">
            <a:avLst>
              <a:gd name="adj" fmla="val 10597"/>
            </a:avLst>
          </a:prstGeom>
          <a:solidFill>
            <a:srgbClr val="464342"/>
          </a:solidFill>
          <a:ln w="15240">
            <a:solidFill>
              <a:srgbClr val="504D4C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6136243" y="5278636"/>
            <a:ext cx="60960" cy="690324"/>
          </a:xfrm>
          <a:prstGeom prst="roundRect">
            <a:avLst>
              <a:gd name="adj" fmla="val 30397"/>
            </a:avLst>
          </a:prstGeom>
          <a:solidFill>
            <a:srgbClr val="C49F8C"/>
          </a:solidFill>
          <a:ln/>
        </p:spPr>
      </p:sp>
      <p:sp>
        <p:nvSpPr>
          <p:cNvPr id="27" name="Text 24"/>
          <p:cNvSpPr/>
          <p:nvPr/>
        </p:nvSpPr>
        <p:spPr>
          <a:xfrm>
            <a:off x="6335911" y="5417344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Artist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6335911" y="5677614"/>
            <a:ext cx="3433167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Artist details</a:t>
            </a:r>
            <a:endParaRPr lang="en-US" sz="950" dirty="0"/>
          </a:p>
        </p:txBody>
      </p:sp>
      <p:sp>
        <p:nvSpPr>
          <p:cNvPr id="29" name="Shape 26"/>
          <p:cNvSpPr/>
          <p:nvPr/>
        </p:nvSpPr>
        <p:spPr>
          <a:xfrm>
            <a:off x="6151483" y="6036231"/>
            <a:ext cx="3756303" cy="690324"/>
          </a:xfrm>
          <a:prstGeom prst="roundRect">
            <a:avLst>
              <a:gd name="adj" fmla="val 10597"/>
            </a:avLst>
          </a:prstGeom>
          <a:solidFill>
            <a:srgbClr val="464342"/>
          </a:solidFill>
          <a:ln w="15240">
            <a:solidFill>
              <a:srgbClr val="504D4C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6136243" y="6036231"/>
            <a:ext cx="60960" cy="690324"/>
          </a:xfrm>
          <a:prstGeom prst="roundRect">
            <a:avLst>
              <a:gd name="adj" fmla="val 30397"/>
            </a:avLst>
          </a:prstGeom>
          <a:solidFill>
            <a:srgbClr val="C49F8C"/>
          </a:solidFill>
          <a:ln/>
        </p:spPr>
      </p:sp>
      <p:sp>
        <p:nvSpPr>
          <p:cNvPr id="31" name="Text 28"/>
          <p:cNvSpPr/>
          <p:nvPr/>
        </p:nvSpPr>
        <p:spPr>
          <a:xfrm>
            <a:off x="6335911" y="6174938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Genre</a:t>
            </a:r>
            <a:endParaRPr lang="en-US" sz="1200" dirty="0"/>
          </a:p>
        </p:txBody>
      </p:sp>
      <p:sp>
        <p:nvSpPr>
          <p:cNvPr id="32" name="Text 29"/>
          <p:cNvSpPr/>
          <p:nvPr/>
        </p:nvSpPr>
        <p:spPr>
          <a:xfrm>
            <a:off x="6335911" y="6435209"/>
            <a:ext cx="3433167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Music categories</a:t>
            </a:r>
            <a:endParaRPr lang="en-US" sz="950" dirty="0"/>
          </a:p>
        </p:txBody>
      </p:sp>
      <p:sp>
        <p:nvSpPr>
          <p:cNvPr id="33" name="Shape 30"/>
          <p:cNvSpPr/>
          <p:nvPr/>
        </p:nvSpPr>
        <p:spPr>
          <a:xfrm>
            <a:off x="6151483" y="6793825"/>
            <a:ext cx="3756303" cy="690324"/>
          </a:xfrm>
          <a:prstGeom prst="roundRect">
            <a:avLst>
              <a:gd name="adj" fmla="val 10597"/>
            </a:avLst>
          </a:prstGeom>
          <a:solidFill>
            <a:srgbClr val="464342"/>
          </a:solidFill>
          <a:ln w="15240">
            <a:solidFill>
              <a:srgbClr val="504D4C"/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6136243" y="6793825"/>
            <a:ext cx="60960" cy="690324"/>
          </a:xfrm>
          <a:prstGeom prst="roundRect">
            <a:avLst>
              <a:gd name="adj" fmla="val 30397"/>
            </a:avLst>
          </a:prstGeom>
          <a:solidFill>
            <a:srgbClr val="C49F8C"/>
          </a:solidFill>
          <a:ln/>
        </p:spPr>
      </p:sp>
      <p:sp>
        <p:nvSpPr>
          <p:cNvPr id="35" name="Text 32"/>
          <p:cNvSpPr/>
          <p:nvPr/>
        </p:nvSpPr>
        <p:spPr>
          <a:xfrm>
            <a:off x="6335911" y="6932533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Employee</a:t>
            </a:r>
            <a:endParaRPr lang="en-US" sz="1200" dirty="0"/>
          </a:p>
        </p:txBody>
      </p:sp>
      <p:sp>
        <p:nvSpPr>
          <p:cNvPr id="36" name="Text 33"/>
          <p:cNvSpPr/>
          <p:nvPr/>
        </p:nvSpPr>
        <p:spPr>
          <a:xfrm>
            <a:off x="6335911" y="7192804"/>
            <a:ext cx="3433167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 employee data</a:t>
            </a:r>
            <a:endParaRPr lang="en-US" sz="950" dirty="0"/>
          </a:p>
        </p:txBody>
      </p:sp>
      <p:sp>
        <p:nvSpPr>
          <p:cNvPr id="37" name="Shape 34"/>
          <p:cNvSpPr/>
          <p:nvPr/>
        </p:nvSpPr>
        <p:spPr>
          <a:xfrm>
            <a:off x="10201394" y="1475423"/>
            <a:ext cx="30480" cy="443389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38" name="Text 35"/>
          <p:cNvSpPr/>
          <p:nvPr/>
        </p:nvSpPr>
        <p:spPr>
          <a:xfrm>
            <a:off x="10370582" y="1490663"/>
            <a:ext cx="165687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Geographic Distribution</a:t>
            </a:r>
            <a:endParaRPr lang="en-US" sz="1200" dirty="0"/>
          </a:p>
        </p:txBody>
      </p:sp>
      <p:sp>
        <p:nvSpPr>
          <p:cNvPr id="39" name="Text 36"/>
          <p:cNvSpPr/>
          <p:nvPr/>
        </p:nvSpPr>
        <p:spPr>
          <a:xfrm>
            <a:off x="10370582" y="1750933"/>
            <a:ext cx="3602355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distributed across multiple countries and cities</a:t>
            </a:r>
            <a:endParaRPr lang="en-US" sz="950" dirty="0"/>
          </a:p>
        </p:txBody>
      </p:sp>
      <p:sp>
        <p:nvSpPr>
          <p:cNvPr id="40" name="Shape 37"/>
          <p:cNvSpPr/>
          <p:nvPr/>
        </p:nvSpPr>
        <p:spPr>
          <a:xfrm>
            <a:off x="10201394" y="2022872"/>
            <a:ext cx="30480" cy="443389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41" name="Text 38"/>
          <p:cNvSpPr/>
          <p:nvPr/>
        </p:nvSpPr>
        <p:spPr>
          <a:xfrm>
            <a:off x="10370582" y="2038112"/>
            <a:ext cx="1873568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Extensive Purchase History</a:t>
            </a:r>
            <a:endParaRPr lang="en-US" sz="1200" dirty="0"/>
          </a:p>
        </p:txBody>
      </p:sp>
      <p:sp>
        <p:nvSpPr>
          <p:cNvPr id="42" name="Text 39"/>
          <p:cNvSpPr/>
          <p:nvPr/>
        </p:nvSpPr>
        <p:spPr>
          <a:xfrm>
            <a:off x="10370582" y="2298383"/>
            <a:ext cx="3602355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Purchase data covering hundreds of invoices and transactions</a:t>
            </a:r>
            <a:endParaRPr lang="en-US" sz="950" dirty="0"/>
          </a:p>
        </p:txBody>
      </p:sp>
      <p:sp>
        <p:nvSpPr>
          <p:cNvPr id="43" name="Shape 40"/>
          <p:cNvSpPr/>
          <p:nvPr/>
        </p:nvSpPr>
        <p:spPr>
          <a:xfrm>
            <a:off x="10201394" y="2570321"/>
            <a:ext cx="30480" cy="443389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44" name="Text 41"/>
          <p:cNvSpPr/>
          <p:nvPr/>
        </p:nvSpPr>
        <p:spPr>
          <a:xfrm>
            <a:off x="10370582" y="2585561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Vast Music Catalog</a:t>
            </a:r>
            <a:endParaRPr lang="en-US" sz="1200" dirty="0"/>
          </a:p>
        </p:txBody>
      </p:sp>
      <p:sp>
        <p:nvSpPr>
          <p:cNvPr id="45" name="Text 42"/>
          <p:cNvSpPr/>
          <p:nvPr/>
        </p:nvSpPr>
        <p:spPr>
          <a:xfrm>
            <a:off x="10370582" y="2845832"/>
            <a:ext cx="3602355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Thousands of music tracks spanning multiple genres</a:t>
            </a:r>
            <a:endParaRPr lang="en-US" sz="950" dirty="0"/>
          </a:p>
        </p:txBody>
      </p:sp>
      <p:sp>
        <p:nvSpPr>
          <p:cNvPr id="46" name="Shape 43"/>
          <p:cNvSpPr/>
          <p:nvPr/>
        </p:nvSpPr>
        <p:spPr>
          <a:xfrm>
            <a:off x="10201394" y="3117771"/>
            <a:ext cx="30480" cy="443389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47" name="Text 44"/>
          <p:cNvSpPr/>
          <p:nvPr/>
        </p:nvSpPr>
        <p:spPr>
          <a:xfrm>
            <a:off x="10370582" y="3133011"/>
            <a:ext cx="1715095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Diverse Artists &amp; Albums</a:t>
            </a:r>
            <a:endParaRPr lang="en-US" sz="1200" dirty="0"/>
          </a:p>
        </p:txBody>
      </p:sp>
      <p:sp>
        <p:nvSpPr>
          <p:cNvPr id="48" name="Text 45"/>
          <p:cNvSpPr/>
          <p:nvPr/>
        </p:nvSpPr>
        <p:spPr>
          <a:xfrm>
            <a:off x="10370582" y="3393281"/>
            <a:ext cx="3602355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Wide range of artists and albums represented</a:t>
            </a:r>
            <a:endParaRPr lang="en-US" sz="950" dirty="0"/>
          </a:p>
        </p:txBody>
      </p:sp>
      <p:sp>
        <p:nvSpPr>
          <p:cNvPr id="49" name="Shape 46"/>
          <p:cNvSpPr/>
          <p:nvPr/>
        </p:nvSpPr>
        <p:spPr>
          <a:xfrm>
            <a:off x="10201394" y="3665220"/>
            <a:ext cx="30480" cy="443389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50" name="Text 47"/>
          <p:cNvSpPr/>
          <p:nvPr/>
        </p:nvSpPr>
        <p:spPr>
          <a:xfrm>
            <a:off x="10370582" y="3680460"/>
            <a:ext cx="1544122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Granular Sales Data</a:t>
            </a:r>
            <a:endParaRPr lang="en-US" sz="1200" dirty="0"/>
          </a:p>
        </p:txBody>
      </p:sp>
      <p:sp>
        <p:nvSpPr>
          <p:cNvPr id="51" name="Text 48"/>
          <p:cNvSpPr/>
          <p:nvPr/>
        </p:nvSpPr>
        <p:spPr>
          <a:xfrm>
            <a:off x="10370582" y="3940731"/>
            <a:ext cx="3602355" cy="152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Detailed track-level sales records enabling granular analysis</a:t>
            </a:r>
            <a:endParaRPr lang="en-US" sz="950" dirty="0"/>
          </a:p>
        </p:txBody>
      </p:sp>
      <p:sp>
        <p:nvSpPr>
          <p:cNvPr id="52" name="Shape 49"/>
          <p:cNvSpPr/>
          <p:nvPr/>
        </p:nvSpPr>
        <p:spPr>
          <a:xfrm>
            <a:off x="10201394" y="4212669"/>
            <a:ext cx="30480" cy="596027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53" name="Text 50"/>
          <p:cNvSpPr/>
          <p:nvPr/>
        </p:nvSpPr>
        <p:spPr>
          <a:xfrm>
            <a:off x="10370582" y="4227909"/>
            <a:ext cx="1585555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Relational Connections</a:t>
            </a:r>
            <a:endParaRPr lang="en-US" sz="1200" dirty="0"/>
          </a:p>
        </p:txBody>
      </p:sp>
      <p:sp>
        <p:nvSpPr>
          <p:cNvPr id="54" name="Text 51"/>
          <p:cNvSpPr/>
          <p:nvPr/>
        </p:nvSpPr>
        <p:spPr>
          <a:xfrm>
            <a:off x="10370582" y="4488180"/>
            <a:ext cx="3602355" cy="305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Genre, artist, and customer data connected through a relational schema</a:t>
            </a:r>
            <a:endParaRPr lang="en-US" sz="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7523"/>
            <a:ext cx="554712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Next Steps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2234684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2801183"/>
            <a:ext cx="3529251" cy="3605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is crucial for deep dive analysis into music sales data.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Identified top-spending cities (e.g., Prague) and customers (e.g., Helena Frost) for targeted initiatives.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Rock music is a dominant genre, with specific artists driving significant engagement.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Employee hierarchy insights support operational structuring.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28580" y="2234684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 Steps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828580" y="2801183"/>
            <a:ext cx="3529251" cy="4226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 and execute a promotional music festival in Prague to reward and attract top customers.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tailored marketing campaigns focusing on rock music listeners and their preferred artists.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Engage with top-performing rock artists for potential partnerships and exclusive content.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Continuously monitor sales, customer behavior, and genre trends to inform future business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1180"/>
            <a:ext cx="35515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SQL Analysis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1387197"/>
            <a:ext cx="9862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Actionable Business Recommendations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4361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Translating data insights into strategic initiatives for growth and customer engagement.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67572"/>
            <a:ext cx="13042821" cy="35957"/>
          </a:xfrm>
          <a:prstGeom prst="rect">
            <a:avLst/>
          </a:prstGeom>
          <a:solidFill>
            <a:srgbClr val="C9C2C0">
              <a:alpha val="5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3458647"/>
            <a:ext cx="4196358" cy="3899654"/>
          </a:xfrm>
          <a:prstGeom prst="roundRect">
            <a:avLst>
              <a:gd name="adj" fmla="val 3752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63310" y="3458647"/>
            <a:ext cx="121920" cy="3899654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8" name="Text 6"/>
          <p:cNvSpPr/>
          <p:nvPr/>
        </p:nvSpPr>
        <p:spPr>
          <a:xfrm>
            <a:off x="1142524" y="3715941"/>
            <a:ext cx="3525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Geographic Hotspots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142524" y="4206359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marketing and promotional efforts on cities and countries with the highest invoice totals, such as Prague, USA, and Canada, to maximize returns on localized campaigns and potential event planning.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458647"/>
            <a:ext cx="4196358" cy="3899654"/>
          </a:xfrm>
          <a:prstGeom prst="roundRect">
            <a:avLst>
              <a:gd name="adj" fmla="val 3752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86482" y="3458647"/>
            <a:ext cx="121920" cy="3899654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2" name="Text 10"/>
          <p:cNvSpPr/>
          <p:nvPr/>
        </p:nvSpPr>
        <p:spPr>
          <a:xfrm>
            <a:off x="5565696" y="3715941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Cultivate High-Value Customers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565696" y="4560689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an exclusive VIP or loyalty program for top-spending customers. Offer personalized recommendations, early access to new music, or special discounts to enhance retention and encourage further purchases.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458647"/>
            <a:ext cx="4196358" cy="3899654"/>
          </a:xfrm>
          <a:prstGeom prst="roundRect">
            <a:avLst>
              <a:gd name="adj" fmla="val 3752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09653" y="3458647"/>
            <a:ext cx="121920" cy="3899654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6" name="Text 14"/>
          <p:cNvSpPr/>
          <p:nvPr/>
        </p:nvSpPr>
        <p:spPr>
          <a:xfrm>
            <a:off x="9988868" y="3715941"/>
            <a:ext cx="3406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Capitalize on Genre Trends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88868" y="4206359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Launch targeted campaigns and curated content around popular genres like Rock, featuring top-performing artists. This can include specialized playlists, merchandise, and genre-specific events to attract and engage enthusiasts.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2249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Genre Trends &amp; Music Preferences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396835" y="551736"/>
            <a:ext cx="263056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Performing Genres by Sales Volume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90074"/>
            <a:ext cx="8991600" cy="492171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667294" y="2123091"/>
            <a:ext cx="1305852" cy="255476"/>
          </a:xfrm>
          <a:prstGeom prst="roundRect">
            <a:avLst>
              <a:gd name="adj" fmla="val 50109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111" y="2179843"/>
            <a:ext cx="141973" cy="1419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86732" y="2158585"/>
            <a:ext cx="950921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Rock·34.36%</a:t>
            </a:r>
            <a:endParaRPr lang="en-US" sz="700" dirty="0"/>
          </a:p>
        </p:txBody>
      </p:sp>
      <p:sp>
        <p:nvSpPr>
          <p:cNvPr id="8" name="Text 4"/>
          <p:cNvSpPr/>
          <p:nvPr/>
        </p:nvSpPr>
        <p:spPr>
          <a:xfrm>
            <a:off x="7305061" y="2158585"/>
            <a:ext cx="632592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·34.36%</a:t>
            </a:r>
            <a:endParaRPr lang="en-US" sz="700" dirty="0"/>
          </a:p>
        </p:txBody>
      </p:sp>
      <p:sp>
        <p:nvSpPr>
          <p:cNvPr id="9" name="Text 5"/>
          <p:cNvSpPr/>
          <p:nvPr/>
        </p:nvSpPr>
        <p:spPr>
          <a:xfrm>
            <a:off x="7361813" y="2158585"/>
            <a:ext cx="38081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0" name="Shape 6"/>
          <p:cNvSpPr/>
          <p:nvPr/>
        </p:nvSpPr>
        <p:spPr>
          <a:xfrm>
            <a:off x="6667294" y="2473216"/>
            <a:ext cx="1282560" cy="255477"/>
          </a:xfrm>
          <a:prstGeom prst="roundRect">
            <a:avLst>
              <a:gd name="adj" fmla="val 50109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11" y="2529968"/>
            <a:ext cx="141973" cy="14197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986732" y="2508710"/>
            <a:ext cx="927628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Metal·18.5%</a:t>
            </a:r>
            <a:endParaRPr lang="en-US" sz="700" dirty="0"/>
          </a:p>
        </p:txBody>
      </p:sp>
      <p:sp>
        <p:nvSpPr>
          <p:cNvPr id="13" name="Text 8"/>
          <p:cNvSpPr/>
          <p:nvPr/>
        </p:nvSpPr>
        <p:spPr>
          <a:xfrm>
            <a:off x="7363107" y="2508710"/>
            <a:ext cx="551252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·18.5%</a:t>
            </a:r>
            <a:endParaRPr lang="en-US" sz="700" dirty="0"/>
          </a:p>
        </p:txBody>
      </p:sp>
      <p:sp>
        <p:nvSpPr>
          <p:cNvPr id="14" name="Text 9"/>
          <p:cNvSpPr/>
          <p:nvPr/>
        </p:nvSpPr>
        <p:spPr>
          <a:xfrm>
            <a:off x="7419859" y="2508710"/>
            <a:ext cx="38081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5" name="Shape 10"/>
          <p:cNvSpPr/>
          <p:nvPr/>
        </p:nvSpPr>
        <p:spPr>
          <a:xfrm>
            <a:off x="6667294" y="2823342"/>
            <a:ext cx="1239487" cy="255477"/>
          </a:xfrm>
          <a:prstGeom prst="roundRect">
            <a:avLst>
              <a:gd name="adj" fmla="val 50109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111" y="2880094"/>
            <a:ext cx="141973" cy="1419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986732" y="2858835"/>
            <a:ext cx="884556" cy="184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Jazz·13.66%</a:t>
            </a:r>
            <a:endParaRPr lang="en-US" sz="700" dirty="0"/>
          </a:p>
        </p:txBody>
      </p:sp>
      <p:sp>
        <p:nvSpPr>
          <p:cNvPr id="18" name="Text 12"/>
          <p:cNvSpPr/>
          <p:nvPr/>
        </p:nvSpPr>
        <p:spPr>
          <a:xfrm>
            <a:off x="7238696" y="2858835"/>
            <a:ext cx="632592" cy="184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·13.66%</a:t>
            </a:r>
            <a:endParaRPr lang="en-US" sz="700" dirty="0"/>
          </a:p>
        </p:txBody>
      </p:sp>
      <p:sp>
        <p:nvSpPr>
          <p:cNvPr id="19" name="Text 13"/>
          <p:cNvSpPr/>
          <p:nvPr/>
        </p:nvSpPr>
        <p:spPr>
          <a:xfrm>
            <a:off x="7295448" y="2858835"/>
            <a:ext cx="38081" cy="184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20" name="Shape 14"/>
          <p:cNvSpPr/>
          <p:nvPr/>
        </p:nvSpPr>
        <p:spPr>
          <a:xfrm>
            <a:off x="6667294" y="3173467"/>
            <a:ext cx="1317313" cy="255477"/>
          </a:xfrm>
          <a:prstGeom prst="roundRect">
            <a:avLst>
              <a:gd name="adj" fmla="val 50109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111" y="3230219"/>
            <a:ext cx="141973" cy="14197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986732" y="3208960"/>
            <a:ext cx="962382" cy="184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Latin·12.33%</a:t>
            </a:r>
            <a:endParaRPr lang="en-US" sz="700" dirty="0"/>
          </a:p>
        </p:txBody>
      </p:sp>
      <p:sp>
        <p:nvSpPr>
          <p:cNvPr id="23" name="Text 16"/>
          <p:cNvSpPr/>
          <p:nvPr/>
        </p:nvSpPr>
        <p:spPr>
          <a:xfrm>
            <a:off x="7316522" y="3208960"/>
            <a:ext cx="632592" cy="184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·12.33%</a:t>
            </a:r>
            <a:endParaRPr lang="en-US" sz="700" dirty="0"/>
          </a:p>
        </p:txBody>
      </p:sp>
      <p:sp>
        <p:nvSpPr>
          <p:cNvPr id="24" name="Text 17"/>
          <p:cNvSpPr/>
          <p:nvPr/>
        </p:nvSpPr>
        <p:spPr>
          <a:xfrm>
            <a:off x="7373275" y="3208960"/>
            <a:ext cx="38081" cy="184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25" name="Shape 18"/>
          <p:cNvSpPr/>
          <p:nvPr/>
        </p:nvSpPr>
        <p:spPr>
          <a:xfrm>
            <a:off x="6667294" y="3523592"/>
            <a:ext cx="1271098" cy="255477"/>
          </a:xfrm>
          <a:prstGeom prst="roundRect">
            <a:avLst>
              <a:gd name="adj" fmla="val 50109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11" y="3580344"/>
            <a:ext cx="141973" cy="141972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986732" y="3559085"/>
            <a:ext cx="916167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Blues·9.25%</a:t>
            </a:r>
            <a:endParaRPr lang="en-US" sz="700" dirty="0"/>
          </a:p>
        </p:txBody>
      </p:sp>
      <p:sp>
        <p:nvSpPr>
          <p:cNvPr id="28" name="Text 20"/>
          <p:cNvSpPr/>
          <p:nvPr/>
        </p:nvSpPr>
        <p:spPr>
          <a:xfrm>
            <a:off x="7351646" y="3559085"/>
            <a:ext cx="551253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·9.25%</a:t>
            </a:r>
            <a:endParaRPr lang="en-US" sz="700" dirty="0"/>
          </a:p>
        </p:txBody>
      </p:sp>
      <p:sp>
        <p:nvSpPr>
          <p:cNvPr id="29" name="Text 21"/>
          <p:cNvSpPr/>
          <p:nvPr/>
        </p:nvSpPr>
        <p:spPr>
          <a:xfrm>
            <a:off x="7408398" y="3559085"/>
            <a:ext cx="38081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30" name="Shape 22"/>
          <p:cNvSpPr/>
          <p:nvPr/>
        </p:nvSpPr>
        <p:spPr>
          <a:xfrm>
            <a:off x="6667294" y="3873717"/>
            <a:ext cx="1190869" cy="255477"/>
          </a:xfrm>
          <a:prstGeom prst="roundRect">
            <a:avLst>
              <a:gd name="adj" fmla="val 50109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11" y="3930469"/>
            <a:ext cx="141973" cy="141973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6986732" y="3909211"/>
            <a:ext cx="835938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R&amp;B·6.61%</a:t>
            </a:r>
            <a:endParaRPr lang="en-US" sz="700" dirty="0"/>
          </a:p>
        </p:txBody>
      </p:sp>
      <p:sp>
        <p:nvSpPr>
          <p:cNvPr id="33" name="Text 24"/>
          <p:cNvSpPr/>
          <p:nvPr/>
        </p:nvSpPr>
        <p:spPr>
          <a:xfrm>
            <a:off x="7271417" y="3909211"/>
            <a:ext cx="551253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·6.61%</a:t>
            </a:r>
            <a:endParaRPr lang="en-US" sz="700" dirty="0"/>
          </a:p>
        </p:txBody>
      </p:sp>
      <p:sp>
        <p:nvSpPr>
          <p:cNvPr id="34" name="Text 25"/>
          <p:cNvSpPr/>
          <p:nvPr/>
        </p:nvSpPr>
        <p:spPr>
          <a:xfrm>
            <a:off x="7328169" y="3909211"/>
            <a:ext cx="38081" cy="184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35" name="Shape 26"/>
          <p:cNvSpPr/>
          <p:nvPr/>
        </p:nvSpPr>
        <p:spPr>
          <a:xfrm>
            <a:off x="6667294" y="4223843"/>
            <a:ext cx="1469268" cy="255476"/>
          </a:xfrm>
          <a:prstGeom prst="roundRect">
            <a:avLst>
              <a:gd name="adj" fmla="val 50109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111" y="4280595"/>
            <a:ext cx="141973" cy="141973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6986732" y="4259335"/>
            <a:ext cx="1114338" cy="184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Classical·5.29%</a:t>
            </a:r>
            <a:endParaRPr lang="en-US" sz="700" dirty="0"/>
          </a:p>
        </p:txBody>
      </p:sp>
      <p:sp>
        <p:nvSpPr>
          <p:cNvPr id="38" name="Text 28"/>
          <p:cNvSpPr/>
          <p:nvPr/>
        </p:nvSpPr>
        <p:spPr>
          <a:xfrm>
            <a:off x="7549816" y="4259335"/>
            <a:ext cx="551253" cy="184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·5.29%</a:t>
            </a:r>
            <a:endParaRPr lang="en-US" sz="700" dirty="0"/>
          </a:p>
        </p:txBody>
      </p:sp>
      <p:sp>
        <p:nvSpPr>
          <p:cNvPr id="39" name="Text 29"/>
          <p:cNvSpPr/>
          <p:nvPr/>
        </p:nvSpPr>
        <p:spPr>
          <a:xfrm>
            <a:off x="7606568" y="4259335"/>
            <a:ext cx="38081" cy="184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40" name="Text 30"/>
          <p:cNvSpPr/>
          <p:nvPr/>
        </p:nvSpPr>
        <p:spPr>
          <a:xfrm>
            <a:off x="396835" y="5835134"/>
            <a:ext cx="13836729" cy="78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of sales data reveals that </a:t>
            </a:r>
            <a:pPr algn="l" indent="0" marL="0">
              <a:lnSpc>
                <a:spcPts val="600"/>
              </a:lnSpc>
              <a:buNone/>
            </a:pPr>
            <a:r>
              <a:rPr lang="en-US" sz="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Rock music</a:t>
            </a:r>
            <a:pPr algn="l" indent="0" marL="0">
              <a:lnSpc>
                <a:spcPts val="600"/>
              </a:lnSpc>
              <a:buNone/>
            </a:pPr>
            <a:r>
              <a:rPr lang="en-US" sz="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remains the dominant genre, generating the highest revenue for the store. Metal and Jazz also show significant sales, indicating diverse customer preferences.</a:t>
            </a:r>
            <a:endParaRPr lang="en-US" sz="550" dirty="0"/>
          </a:p>
        </p:txBody>
      </p:sp>
      <p:sp>
        <p:nvSpPr>
          <p:cNvPr id="41" name="Shape 31"/>
          <p:cNvSpPr/>
          <p:nvPr/>
        </p:nvSpPr>
        <p:spPr>
          <a:xfrm>
            <a:off x="396835" y="5976912"/>
            <a:ext cx="13836729" cy="16788"/>
          </a:xfrm>
          <a:prstGeom prst="rect">
            <a:avLst/>
          </a:prstGeom>
          <a:solidFill>
            <a:srgbClr val="C9C2C0">
              <a:alpha val="50000"/>
            </a:srgbClr>
          </a:solidFill>
          <a:ln/>
        </p:spPr>
      </p:sp>
      <p:sp>
        <p:nvSpPr>
          <p:cNvPr id="42" name="Text 32"/>
          <p:cNvSpPr/>
          <p:nvPr/>
        </p:nvSpPr>
        <p:spPr>
          <a:xfrm>
            <a:off x="396835" y="6044446"/>
            <a:ext cx="1242655" cy="138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Dedicated Rock Listeners</a:t>
            </a:r>
            <a:endParaRPr lang="en-US" sz="850" dirty="0"/>
          </a:p>
        </p:txBody>
      </p:sp>
      <p:sp>
        <p:nvSpPr>
          <p:cNvPr id="43" name="Text 33"/>
          <p:cNvSpPr/>
          <p:nvPr/>
        </p:nvSpPr>
        <p:spPr>
          <a:xfrm>
            <a:off x="396835" y="6206609"/>
            <a:ext cx="6828473" cy="156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data identified numerous customers with a clear preference for Rock music. These listeners are crucial for targeted promotions and fostering a strong community. Their engagement is key to driving sales in this top genre.</a:t>
            </a:r>
            <a:endParaRPr lang="en-US" sz="550" dirty="0"/>
          </a:p>
        </p:txBody>
      </p:sp>
      <p:pic>
        <p:nvPicPr>
          <p:cNvPr id="44" name="Image 8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835" y="6389727"/>
            <a:ext cx="147399" cy="147399"/>
          </a:xfrm>
          <a:prstGeom prst="rect">
            <a:avLst/>
          </a:prstGeom>
        </p:spPr>
      </p:pic>
      <p:sp>
        <p:nvSpPr>
          <p:cNvPr id="45" name="Text 34"/>
          <p:cNvSpPr/>
          <p:nvPr/>
        </p:nvSpPr>
        <p:spPr>
          <a:xfrm>
            <a:off x="396835" y="6567011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Engaged Audience</a:t>
            </a:r>
            <a:endParaRPr lang="en-US" sz="700" dirty="0"/>
          </a:p>
        </p:txBody>
      </p:sp>
      <p:sp>
        <p:nvSpPr>
          <p:cNvPr id="46" name="Text 35"/>
          <p:cNvSpPr/>
          <p:nvPr/>
        </p:nvSpPr>
        <p:spPr>
          <a:xfrm>
            <a:off x="396835" y="6706076"/>
            <a:ext cx="6828473" cy="78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Consistent purchasers of rock albums and tracks.</a:t>
            </a:r>
            <a:endParaRPr lang="en-US" sz="550" dirty="0"/>
          </a:p>
        </p:txBody>
      </p:sp>
      <p:pic>
        <p:nvPicPr>
          <p:cNvPr id="47" name="Image 9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6835" y="6832044"/>
            <a:ext cx="147399" cy="147399"/>
          </a:xfrm>
          <a:prstGeom prst="rect">
            <a:avLst/>
          </a:prstGeom>
        </p:spPr>
      </p:pic>
      <p:sp>
        <p:nvSpPr>
          <p:cNvPr id="48" name="Text 36"/>
          <p:cNvSpPr/>
          <p:nvPr/>
        </p:nvSpPr>
        <p:spPr>
          <a:xfrm>
            <a:off x="396835" y="7009328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Global Reach</a:t>
            </a:r>
            <a:endParaRPr lang="en-US" sz="700" dirty="0"/>
          </a:p>
        </p:txBody>
      </p:sp>
      <p:sp>
        <p:nvSpPr>
          <p:cNvPr id="49" name="Text 37"/>
          <p:cNvSpPr/>
          <p:nvPr/>
        </p:nvSpPr>
        <p:spPr>
          <a:xfrm>
            <a:off x="396835" y="7148393"/>
            <a:ext cx="6828473" cy="78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Rock music listeners span across various countries.</a:t>
            </a:r>
            <a:endParaRPr lang="en-US" sz="550" dirty="0"/>
          </a:p>
        </p:txBody>
      </p:sp>
      <p:sp>
        <p:nvSpPr>
          <p:cNvPr id="50" name="Text 38"/>
          <p:cNvSpPr/>
          <p:nvPr/>
        </p:nvSpPr>
        <p:spPr>
          <a:xfrm>
            <a:off x="7412712" y="6044446"/>
            <a:ext cx="1105733" cy="138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Rock Artists</a:t>
            </a:r>
            <a:endParaRPr lang="en-US" sz="850" dirty="0"/>
          </a:p>
        </p:txBody>
      </p:sp>
      <p:sp>
        <p:nvSpPr>
          <p:cNvPr id="51" name="Text 39"/>
          <p:cNvSpPr/>
          <p:nvPr/>
        </p:nvSpPr>
        <p:spPr>
          <a:xfrm>
            <a:off x="7412712" y="6206609"/>
            <a:ext cx="6828473" cy="78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capitalize on the popularity of Rock, we identified the artists with the most tracks sold. These top performers are prime candidates for collaborations and exclusive content to further boost sales.</a:t>
            </a:r>
            <a:endParaRPr lang="en-US" sz="550" dirty="0"/>
          </a:p>
        </p:txBody>
      </p:sp>
      <p:sp>
        <p:nvSpPr>
          <p:cNvPr id="52" name="Shape 40"/>
          <p:cNvSpPr/>
          <p:nvPr/>
        </p:nvSpPr>
        <p:spPr>
          <a:xfrm>
            <a:off x="7412712" y="6311622"/>
            <a:ext cx="6828473" cy="442198"/>
          </a:xfrm>
          <a:prstGeom prst="roundRect">
            <a:avLst>
              <a:gd name="adj" fmla="val 2501"/>
            </a:avLst>
          </a:prstGeom>
          <a:solidFill>
            <a:srgbClr val="464342"/>
          </a:solidFill>
          <a:ln w="7620">
            <a:solidFill>
              <a:srgbClr val="504D4C"/>
            </a:solidFill>
            <a:prstDash val="solid"/>
          </a:ln>
        </p:spPr>
      </p:sp>
      <p:sp>
        <p:nvSpPr>
          <p:cNvPr id="53" name="Shape 41"/>
          <p:cNvSpPr/>
          <p:nvPr/>
        </p:nvSpPr>
        <p:spPr>
          <a:xfrm>
            <a:off x="7420332" y="6319242"/>
            <a:ext cx="294799" cy="426958"/>
          </a:xfrm>
          <a:prstGeom prst="roundRect">
            <a:avLst>
              <a:gd name="adj" fmla="val 649"/>
            </a:avLst>
          </a:prstGeom>
          <a:solidFill>
            <a:srgbClr val="373433"/>
          </a:solidFill>
          <a:ln/>
        </p:spPr>
      </p:sp>
      <p:sp>
        <p:nvSpPr>
          <p:cNvPr id="54" name="Text 42"/>
          <p:cNvSpPr/>
          <p:nvPr/>
        </p:nvSpPr>
        <p:spPr>
          <a:xfrm>
            <a:off x="7512487" y="6463665"/>
            <a:ext cx="110490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850" dirty="0"/>
          </a:p>
        </p:txBody>
      </p:sp>
      <p:sp>
        <p:nvSpPr>
          <p:cNvPr id="55" name="Text 43"/>
          <p:cNvSpPr/>
          <p:nvPr/>
        </p:nvSpPr>
        <p:spPr>
          <a:xfrm>
            <a:off x="7739062" y="6392942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Led Zeppelin</a:t>
            </a:r>
            <a:endParaRPr lang="en-US" sz="700" dirty="0"/>
          </a:p>
        </p:txBody>
      </p:sp>
      <p:sp>
        <p:nvSpPr>
          <p:cNvPr id="56" name="Text 44"/>
          <p:cNvSpPr/>
          <p:nvPr/>
        </p:nvSpPr>
        <p:spPr>
          <a:xfrm>
            <a:off x="7739062" y="6532007"/>
            <a:ext cx="6420803" cy="78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114 tracks</a:t>
            </a:r>
            <a:endParaRPr lang="en-US" sz="550" dirty="0"/>
          </a:p>
        </p:txBody>
      </p:sp>
      <p:sp>
        <p:nvSpPr>
          <p:cNvPr id="57" name="Shape 45"/>
          <p:cNvSpPr/>
          <p:nvPr/>
        </p:nvSpPr>
        <p:spPr>
          <a:xfrm>
            <a:off x="7412712" y="6777752"/>
            <a:ext cx="6828473" cy="442198"/>
          </a:xfrm>
          <a:prstGeom prst="roundRect">
            <a:avLst>
              <a:gd name="adj" fmla="val 2501"/>
            </a:avLst>
          </a:prstGeom>
          <a:solidFill>
            <a:srgbClr val="464342"/>
          </a:solidFill>
          <a:ln w="7620">
            <a:solidFill>
              <a:srgbClr val="504D4C"/>
            </a:solidFill>
            <a:prstDash val="solid"/>
          </a:ln>
        </p:spPr>
      </p:sp>
      <p:sp>
        <p:nvSpPr>
          <p:cNvPr id="58" name="Shape 46"/>
          <p:cNvSpPr/>
          <p:nvPr/>
        </p:nvSpPr>
        <p:spPr>
          <a:xfrm>
            <a:off x="7420332" y="6785372"/>
            <a:ext cx="294799" cy="426958"/>
          </a:xfrm>
          <a:prstGeom prst="roundRect">
            <a:avLst>
              <a:gd name="adj" fmla="val 649"/>
            </a:avLst>
          </a:prstGeom>
          <a:solidFill>
            <a:srgbClr val="373433"/>
          </a:solidFill>
          <a:ln/>
        </p:spPr>
      </p:sp>
      <p:sp>
        <p:nvSpPr>
          <p:cNvPr id="59" name="Text 47"/>
          <p:cNvSpPr/>
          <p:nvPr/>
        </p:nvSpPr>
        <p:spPr>
          <a:xfrm>
            <a:off x="7512487" y="6929795"/>
            <a:ext cx="110490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850" dirty="0"/>
          </a:p>
        </p:txBody>
      </p:sp>
      <p:sp>
        <p:nvSpPr>
          <p:cNvPr id="60" name="Text 48"/>
          <p:cNvSpPr/>
          <p:nvPr/>
        </p:nvSpPr>
        <p:spPr>
          <a:xfrm>
            <a:off x="7739062" y="6859072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Purple</a:t>
            </a:r>
            <a:endParaRPr lang="en-US" sz="700" dirty="0"/>
          </a:p>
        </p:txBody>
      </p:sp>
      <p:sp>
        <p:nvSpPr>
          <p:cNvPr id="61" name="Text 49"/>
          <p:cNvSpPr/>
          <p:nvPr/>
        </p:nvSpPr>
        <p:spPr>
          <a:xfrm>
            <a:off x="7739062" y="6998137"/>
            <a:ext cx="6420803" cy="78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94 tracks</a:t>
            </a:r>
            <a:endParaRPr lang="en-US" sz="550" dirty="0"/>
          </a:p>
        </p:txBody>
      </p:sp>
      <p:sp>
        <p:nvSpPr>
          <p:cNvPr id="62" name="Shape 50"/>
          <p:cNvSpPr/>
          <p:nvPr/>
        </p:nvSpPr>
        <p:spPr>
          <a:xfrm>
            <a:off x="7412712" y="7243882"/>
            <a:ext cx="6828473" cy="442198"/>
          </a:xfrm>
          <a:prstGeom prst="roundRect">
            <a:avLst>
              <a:gd name="adj" fmla="val 2501"/>
            </a:avLst>
          </a:prstGeom>
          <a:solidFill>
            <a:srgbClr val="464342"/>
          </a:solidFill>
          <a:ln w="7620">
            <a:solidFill>
              <a:srgbClr val="504D4C"/>
            </a:solidFill>
            <a:prstDash val="solid"/>
          </a:ln>
        </p:spPr>
      </p:sp>
      <p:sp>
        <p:nvSpPr>
          <p:cNvPr id="63" name="Shape 51"/>
          <p:cNvSpPr/>
          <p:nvPr/>
        </p:nvSpPr>
        <p:spPr>
          <a:xfrm>
            <a:off x="7420332" y="7251502"/>
            <a:ext cx="294799" cy="426958"/>
          </a:xfrm>
          <a:prstGeom prst="roundRect">
            <a:avLst>
              <a:gd name="adj" fmla="val 649"/>
            </a:avLst>
          </a:prstGeom>
          <a:solidFill>
            <a:srgbClr val="373433"/>
          </a:solidFill>
          <a:ln/>
        </p:spPr>
      </p:sp>
      <p:sp>
        <p:nvSpPr>
          <p:cNvPr id="64" name="Text 52"/>
          <p:cNvSpPr/>
          <p:nvPr/>
        </p:nvSpPr>
        <p:spPr>
          <a:xfrm>
            <a:off x="7512487" y="7395924"/>
            <a:ext cx="110490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850" dirty="0"/>
          </a:p>
        </p:txBody>
      </p:sp>
      <p:sp>
        <p:nvSpPr>
          <p:cNvPr id="65" name="Text 53"/>
          <p:cNvSpPr/>
          <p:nvPr/>
        </p:nvSpPr>
        <p:spPr>
          <a:xfrm>
            <a:off x="7739062" y="7325201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Iron Maiden</a:t>
            </a:r>
            <a:endParaRPr lang="en-US" sz="700" dirty="0"/>
          </a:p>
        </p:txBody>
      </p:sp>
      <p:sp>
        <p:nvSpPr>
          <p:cNvPr id="66" name="Text 54"/>
          <p:cNvSpPr/>
          <p:nvPr/>
        </p:nvSpPr>
        <p:spPr>
          <a:xfrm>
            <a:off x="7739062" y="7464266"/>
            <a:ext cx="6420803" cy="78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81 tracks</a:t>
            </a:r>
            <a:endParaRPr lang="en-US" sz="550" dirty="0"/>
          </a:p>
        </p:txBody>
      </p:sp>
      <p:sp>
        <p:nvSpPr>
          <p:cNvPr id="67" name="Shape 55"/>
          <p:cNvSpPr/>
          <p:nvPr/>
        </p:nvSpPr>
        <p:spPr>
          <a:xfrm>
            <a:off x="7412712" y="7710011"/>
            <a:ext cx="6828473" cy="442198"/>
          </a:xfrm>
          <a:prstGeom prst="roundRect">
            <a:avLst>
              <a:gd name="adj" fmla="val 2501"/>
            </a:avLst>
          </a:prstGeom>
          <a:solidFill>
            <a:srgbClr val="464342"/>
          </a:solidFill>
          <a:ln w="7620">
            <a:solidFill>
              <a:srgbClr val="504D4C"/>
            </a:solidFill>
            <a:prstDash val="solid"/>
          </a:ln>
        </p:spPr>
      </p:sp>
      <p:sp>
        <p:nvSpPr>
          <p:cNvPr id="68" name="Shape 56"/>
          <p:cNvSpPr/>
          <p:nvPr/>
        </p:nvSpPr>
        <p:spPr>
          <a:xfrm>
            <a:off x="7420332" y="7717631"/>
            <a:ext cx="294799" cy="426958"/>
          </a:xfrm>
          <a:prstGeom prst="roundRect">
            <a:avLst>
              <a:gd name="adj" fmla="val 649"/>
            </a:avLst>
          </a:prstGeom>
          <a:solidFill>
            <a:srgbClr val="373433"/>
          </a:solidFill>
          <a:ln/>
        </p:spPr>
      </p:sp>
      <p:sp>
        <p:nvSpPr>
          <p:cNvPr id="69" name="Text 57"/>
          <p:cNvSpPr/>
          <p:nvPr/>
        </p:nvSpPr>
        <p:spPr>
          <a:xfrm>
            <a:off x="7512487" y="7862054"/>
            <a:ext cx="110490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850" dirty="0"/>
          </a:p>
        </p:txBody>
      </p:sp>
      <p:sp>
        <p:nvSpPr>
          <p:cNvPr id="70" name="Text 58"/>
          <p:cNvSpPr/>
          <p:nvPr/>
        </p:nvSpPr>
        <p:spPr>
          <a:xfrm>
            <a:off x="7739062" y="7791331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Pearl Jam</a:t>
            </a:r>
            <a:endParaRPr lang="en-US" sz="700" dirty="0"/>
          </a:p>
        </p:txBody>
      </p:sp>
      <p:sp>
        <p:nvSpPr>
          <p:cNvPr id="71" name="Text 59"/>
          <p:cNvSpPr/>
          <p:nvPr/>
        </p:nvSpPr>
        <p:spPr>
          <a:xfrm>
            <a:off x="7739062" y="7930396"/>
            <a:ext cx="6420803" cy="78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54 tracks</a:t>
            </a:r>
            <a:endParaRPr lang="en-US" sz="550" dirty="0"/>
          </a:p>
        </p:txBody>
      </p:sp>
      <p:sp>
        <p:nvSpPr>
          <p:cNvPr id="72" name="Shape 60"/>
          <p:cNvSpPr/>
          <p:nvPr/>
        </p:nvSpPr>
        <p:spPr>
          <a:xfrm>
            <a:off x="7412712" y="8176141"/>
            <a:ext cx="6828473" cy="442198"/>
          </a:xfrm>
          <a:prstGeom prst="roundRect">
            <a:avLst>
              <a:gd name="adj" fmla="val 2501"/>
            </a:avLst>
          </a:prstGeom>
          <a:solidFill>
            <a:srgbClr val="464342"/>
          </a:solidFill>
          <a:ln w="7620">
            <a:solidFill>
              <a:srgbClr val="504D4C"/>
            </a:solidFill>
            <a:prstDash val="solid"/>
          </a:ln>
        </p:spPr>
      </p:sp>
      <p:sp>
        <p:nvSpPr>
          <p:cNvPr id="73" name="Shape 61"/>
          <p:cNvSpPr/>
          <p:nvPr/>
        </p:nvSpPr>
        <p:spPr>
          <a:xfrm>
            <a:off x="7420332" y="8183761"/>
            <a:ext cx="294799" cy="426958"/>
          </a:xfrm>
          <a:prstGeom prst="roundRect">
            <a:avLst>
              <a:gd name="adj" fmla="val 649"/>
            </a:avLst>
          </a:prstGeom>
          <a:solidFill>
            <a:srgbClr val="373433"/>
          </a:solidFill>
          <a:ln/>
        </p:spPr>
      </p:sp>
      <p:sp>
        <p:nvSpPr>
          <p:cNvPr id="74" name="Text 62"/>
          <p:cNvSpPr/>
          <p:nvPr/>
        </p:nvSpPr>
        <p:spPr>
          <a:xfrm>
            <a:off x="7512487" y="8328184"/>
            <a:ext cx="110490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850" dirty="0"/>
          </a:p>
        </p:txBody>
      </p:sp>
      <p:sp>
        <p:nvSpPr>
          <p:cNvPr id="75" name="Text 63"/>
          <p:cNvSpPr/>
          <p:nvPr/>
        </p:nvSpPr>
        <p:spPr>
          <a:xfrm>
            <a:off x="7739062" y="8257461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Van Halen</a:t>
            </a:r>
            <a:endParaRPr lang="en-US" sz="700" dirty="0"/>
          </a:p>
        </p:txBody>
      </p:sp>
      <p:sp>
        <p:nvSpPr>
          <p:cNvPr id="76" name="Text 64"/>
          <p:cNvSpPr/>
          <p:nvPr/>
        </p:nvSpPr>
        <p:spPr>
          <a:xfrm>
            <a:off x="7739062" y="8396526"/>
            <a:ext cx="6420803" cy="78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52 tracks</a:t>
            </a:r>
            <a:endParaRPr lang="en-US" sz="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4968"/>
            <a:ext cx="673012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 &amp; Behavior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1277541"/>
            <a:ext cx="411968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Value &amp; Engagement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1787723"/>
            <a:ext cx="75564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customer spending patterns allows us to identify and categorize our most valuable customers, tailor marketing strategies, and optimize service offerings.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280190" y="2407444"/>
            <a:ext cx="944523" cy="1158478"/>
          </a:xfrm>
          <a:prstGeom prst="roundRect">
            <a:avLst>
              <a:gd name="adj" fmla="val 2702"/>
            </a:avLst>
          </a:prstGeom>
          <a:solidFill>
            <a:srgbClr val="37343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2853" y="2867025"/>
            <a:ext cx="239197" cy="2391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94734" y="257746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Platinum Tier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394734" y="2919651"/>
            <a:ext cx="627185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highest-spending customers, often with exclusive access and personalized experiences.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309723" y="3556397"/>
            <a:ext cx="6441877" cy="1143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650933"/>
            <a:ext cx="1889046" cy="1158478"/>
          </a:xfrm>
          <a:prstGeom prst="roundRect">
            <a:avLst>
              <a:gd name="adj" fmla="val 2203"/>
            </a:avLst>
          </a:prstGeom>
          <a:solidFill>
            <a:srgbClr val="37343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5055" y="4110514"/>
            <a:ext cx="239197" cy="23919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39257" y="382095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Gold Tier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8339257" y="4163139"/>
            <a:ext cx="5327332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Valued customers with significant spending, benefiting from premium rewards and early access.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8254246" y="4799886"/>
            <a:ext cx="5497354" cy="1143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4894421"/>
            <a:ext cx="2833568" cy="1158478"/>
          </a:xfrm>
          <a:prstGeom prst="roundRect">
            <a:avLst>
              <a:gd name="adj" fmla="val 2203"/>
            </a:avLst>
          </a:prstGeom>
          <a:solidFill>
            <a:srgbClr val="373433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7376" y="5354002"/>
            <a:ext cx="239197" cy="23919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283779" y="506444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Silver Tier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9283779" y="5406628"/>
            <a:ext cx="438281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Regular and engaged customers forming the core of our loyal client base.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9198769" y="6043374"/>
            <a:ext cx="4552831" cy="1143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137910"/>
            <a:ext cx="3778210" cy="1396603"/>
          </a:xfrm>
          <a:prstGeom prst="roundRect">
            <a:avLst>
              <a:gd name="adj" fmla="val 1827"/>
            </a:avLst>
          </a:prstGeom>
          <a:solidFill>
            <a:srgbClr val="373433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9697" y="6716554"/>
            <a:ext cx="239197" cy="23919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228421" y="630793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Bronze Tier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10228421" y="6650117"/>
            <a:ext cx="3438168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 or occasional customers, representing growth potential through targeted engagement.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177510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SQL Analysis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396835" y="547092"/>
            <a:ext cx="3997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Analysis by Geography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96835" y="986433"/>
            <a:ext cx="13836729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key markets and top-performing countries based on total invoice value to inform future promotional strategies.</a:t>
            </a:r>
            <a:endParaRPr lang="en-US" sz="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186220"/>
            <a:ext cx="13837920" cy="77565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6835" y="8998387"/>
            <a:ext cx="1383672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bar chart clearly indicates that the </a:t>
            </a:r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USA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Canada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are our leading revenue generators, contributing significantly more than other regions. France and Germany show strong performance in Europe, while Brazil is a prominent market in South America. These insights are crucial for targeting marketing efforts and planning regional music events.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35368"/>
            <a:ext cx="1472089" cy="426244"/>
          </a:xfrm>
          <a:prstGeom prst="roundRect">
            <a:avLst>
              <a:gd name="adj" fmla="val 6386"/>
            </a:avLst>
          </a:prstGeom>
          <a:solidFill>
            <a:srgbClr val="33221A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03352"/>
            <a:ext cx="119991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52337"/>
            <a:ext cx="59876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Findings &amp; Insights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012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SQL analysis uncovered critical patterns in sales, customer behavior, and musical preferences, providing a foundation for strategic business decisions.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582233"/>
            <a:ext cx="566976" cy="56697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44253" y="3582233"/>
            <a:ext cx="29526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Geographic Sales Focus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44253" y="4072652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Specific countries like the USA, France, and Germany demonstrate significant sales volume, indicating strong regional markets for targeted expansion.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582233"/>
            <a:ext cx="566976" cy="5669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07348" y="3582233"/>
            <a:ext cx="3474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High-Value Customer Hubs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8307348" y="4072652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Cities such as Prague show the highest invoice totals, making them prime locations for promotional events and localized marketing efforts.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614988"/>
            <a:ext cx="566976" cy="5669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44253" y="5614988"/>
            <a:ext cx="3202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Genre-Specific Audiences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644253" y="6105406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Identification of loyal listeners for genres like Rock Music enables personalized content recommendations and community building initiatives.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614988"/>
            <a:ext cx="566976" cy="56697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307348" y="5614988"/>
            <a:ext cx="3561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Influential Artists &amp; Content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8307348" y="6105406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artists contributing the most tracks within popular genres are key partners for exclusive content and music festival invitations.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2026-02-28T07:55:10Z</dcterms:created>
  <dcterms:modified xsi:type="dcterms:W3CDTF">2026-02-28T07:55:10Z</dcterms:modified>
</cp:coreProperties>
</file>